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3" r:id="rId6"/>
    <p:sldId id="264" r:id="rId7"/>
    <p:sldId id="262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E60000"/>
    <a:srgbClr val="39EE00"/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A937B-2C5F-44E7-A1D1-DCD364115A58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9931A-AD50-4AEC-B559-AA44C4CF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spectrum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27B9-6D9C-4782-8972-F729E2AB38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3"/>
            <a:ext cx="5486400" cy="1478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2018 Department of Energy Announces $19 Million for Advanced Battery and Electrification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to Enable Extreme Fast Charging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2019 ARPA-E’S 19 NEW PROJECTS FOCUS ON BATTERY MANAGEMENT AND STORAGE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Solid-state energy storage technology is the key to the environmental sustainability.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Lithium metal : 3860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g−1 and the lowest electrochemical potential of −3.04 V vs.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3333FF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3333FF"/>
                </a:solidFill>
              </a:rPr>
              <a:t>HP Laptops:  </a:t>
            </a:r>
            <a:r>
              <a:rPr lang="en-US" sz="1600" b="0" dirty="0">
                <a:solidFill>
                  <a:srgbClr val="FF0000"/>
                </a:solidFill>
              </a:rPr>
              <a:t>50,000 Li-ion Batteries recalled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Galaxy 7 i-phones:  </a:t>
            </a:r>
            <a:r>
              <a:rPr lang="en-US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$10-17B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 cathode is responsible for energy density (Du et al.)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https://batteryuniversity.com/learn/archive/the_high_power_lithium_ion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Density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(Wh/kg)- longer range 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a measure of how much energy a battery can hold.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higher the energy density, the longer runtime.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 anode is responsible for power density (Wh/liter) </a:t>
            </a:r>
            <a:r>
              <a:rPr lang="en-US" sz="1600" b="1" cap="none" baseline="0" dirty="0">
                <a:solidFill>
                  <a:srgbClr val="002060"/>
                </a:solidFill>
              </a:rPr>
              <a:t>distance on  single charge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cap="none" baseline="0" dirty="0">
                <a:solidFill>
                  <a:srgbClr val="002060"/>
                </a:solidFill>
              </a:rPr>
              <a:t>MUCH LONGER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45CA-FA1C-4182-B962-689DA226A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3"/>
            <a:ext cx="5486400" cy="1478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2018 Department of Energy Announces $19 Million for Advanced Battery and Electrification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to Enable Extreme Fast Charging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2019 ARPA-E’S 19 NEW PROJECTS FOCUS ON BATTERY MANAGEMENT AND STORAGE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Solid-state energy storage technology is the key to the environmental sustainability.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Lithium metal : 3860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g−1 and the lowest electrochemical potential of −3.04 V vs.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3333FF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3333FF"/>
                </a:solidFill>
              </a:rPr>
              <a:t>HP Laptops:  </a:t>
            </a:r>
            <a:r>
              <a:rPr lang="en-US" sz="1600" b="0" dirty="0">
                <a:solidFill>
                  <a:srgbClr val="FF0000"/>
                </a:solidFill>
              </a:rPr>
              <a:t>50,000 Li-ion Batteries recalled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Galaxy 7 i-phones:  </a:t>
            </a:r>
            <a:r>
              <a:rPr lang="en-US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$10-17B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 cathode is responsible for energy density (Du et al.)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https://batteryuniversity.com/learn/archive/the_high_power_lithium_ion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Density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(Wh/kg)- longer range 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a measure of how much energy a battery can hold.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higher the energy density, the longer runtime.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 anode is responsible for power density (Wh/liter) </a:t>
            </a:r>
            <a:r>
              <a:rPr lang="en-US" sz="1600" b="1" cap="none" baseline="0" dirty="0">
                <a:solidFill>
                  <a:srgbClr val="002060"/>
                </a:solidFill>
              </a:rPr>
              <a:t>distance on  single charge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cap="none" baseline="0" dirty="0">
                <a:solidFill>
                  <a:srgbClr val="002060"/>
                </a:solidFill>
              </a:rPr>
              <a:t>MUCH LONGER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45CA-FA1C-4182-B962-689DA226AE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spectrum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27B9-6D9C-4782-8972-F729E2AB38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https://www.nsf.gov/eng/iip/iucrc/home.jsp</a:t>
            </a:r>
          </a:p>
          <a:p>
            <a:pPr marL="169863" indent="-169863"/>
            <a:r>
              <a:rPr lang="en-US" b="0" dirty="0">
                <a:latin typeface="Arial Narrow" panose="020B0606020202030204" pitchFamily="34" charset="0"/>
              </a:rPr>
              <a:t>Potentially large network of universities &amp; CEPS members</a:t>
            </a:r>
          </a:p>
          <a:p>
            <a:pPr marL="169863" indent="-169863"/>
            <a:r>
              <a:rPr lang="en-US" b="0" dirty="0">
                <a:latin typeface="Arial Narrow" panose="020B0606020202030204" pitchFamily="34" charset="0"/>
              </a:rPr>
              <a:t>The center will grow with time</a:t>
            </a:r>
          </a:p>
          <a:p>
            <a:pPr marL="169863" indent="-169863"/>
            <a:r>
              <a:rPr lang="en-US" b="0" dirty="0">
                <a:latin typeface="Arial Narrow" panose="020B0606020202030204" pitchFamily="34" charset="0"/>
              </a:rPr>
              <a:t>NSF requires universities to charge lower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12EBC-B2A9-430D-81A9-63640E1C4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Opportunity to mentor and train students to attain desired skills for work in your industry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Research Results and IP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Gain royalty-free, non-exclusive licenses on intellectual property produced in the center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Leveraged Research Dollars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Earn high return on investment when research is jointly funded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27B9-6D9C-4782-8972-F729E2AB3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spectrum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27B9-6D9C-4782-8972-F729E2AB3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4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471D-22A1-4183-B684-F967D8A9D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F0980-A4C8-4508-B4C3-15E432BD6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361-AA7A-4F98-8DB3-47052947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A44F-052E-4847-9A24-43508C3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AD72F-FDAE-46D0-B11A-5F6817E8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6DFF-58B5-472E-8767-EFF36CD1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14B49-8848-4CF6-AD4A-A4F3A14AE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8C6B-F78E-4C6A-A510-248A92AF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BF4AC-CFCE-4B4C-9129-00B85789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66B2-F79D-4897-9098-673B0FE8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BF135-C111-450F-836F-EAD074D35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52D40-50F4-4855-9557-50FB0BA8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1304-D033-41E8-B836-5227ABCD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53CF-43BD-4D2E-935C-E62A7C89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0F8F-8445-4029-A166-C56BD782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FB55-D9FA-4218-AC98-D85438D4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DAF8-6148-4DFE-B8BC-5C951B71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DB56A-59FD-4F64-B0A2-3D80202F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C7BF-0553-4926-89DA-764E6E96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1741C-03E4-4499-969F-950E2898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CFE1-CEEA-4B96-AB36-BCC9F792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34B6C-D390-41D6-BC02-054B9A7F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3136-77B6-4FAD-97C6-6E1618DC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BD2E7-9894-4FE8-A4D1-2AA183B3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2F02C-97FA-4269-AFC9-1B5FAEEA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4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7FCC-233F-425A-A4DC-965E08A2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162F-0D92-4FE3-9E6F-36E239C50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C9B84-3C6A-4A4B-AD4B-298642162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5252B-4708-41A5-8313-CEC008C7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6BDAB-F234-429E-B7D6-0F1DA41C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0363C-6305-4CED-A9B4-5C8E62C6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A661-3E60-4802-9767-13FF364A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9F7A4-B1D3-449F-9D30-AA30D679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1C2B9-24AC-4901-A306-E415C0D9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71CCC-2DF3-4CA4-A29E-F9ABDC353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4B91A-09E0-4FD9-B6C9-2EC1DC126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B27C93-E403-4A54-AEF7-6769AFF3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F6D92-3DB0-496E-820C-169E9D28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5D92B-CA01-42A1-A7B5-26BADDCE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3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F4C7-7E1E-4C39-9E8E-EB72C9A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972CC-9530-472A-9BC4-4C931EBE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315B8-885A-4941-A056-2CF69CA1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63682-92B8-4337-9EED-2359D4DF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40C02-67F7-4759-81BD-D1A8C28F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D7828-7AB3-4C21-BF0C-883457DB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7368E-D14C-43ED-9D78-E035E1A7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8821-684D-4E79-A1EE-109AD659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9E2C-8163-4C4A-8F7F-529AE814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221B7-A1D2-4F69-BB7D-49FF00BBA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D0D2F-39B9-4AA9-B1BB-44EA4CEF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E56D9-F972-4F28-9A17-1A6975D0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572D4-1A3E-4007-BF1F-743229AC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8D4B-8EBD-4531-9131-7C96D163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B873D-E848-48B3-9C05-9B75E113D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06B3F-C690-4161-9891-BCA8F61C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167C9-6E21-4190-9FB5-8EB680A1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D6824-A328-4F2A-8CBA-3E2BC008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16712-CEBA-4871-8F2B-0002F2AE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EDC06-2EB8-4509-9118-C6C346B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C9E3B-CA05-4053-B0EE-6142B4D26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480D-B544-44B0-A09D-30E765F49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06FD-C8F9-4A56-93D2-218900BAA37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E362-EAE3-45B2-998D-070D468EB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FDDD-D29A-4C44-8868-951184C6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7317-1E16-4900-8EA8-F6F77FB5C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eenceps.com/ceps-planning-grant-meeting" TargetMode="Externa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jp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iucrc.nsf.gov/universities/solicitation" TargetMode="External"/><Relationship Id="rId7" Type="http://schemas.openxmlformats.org/officeDocument/2006/relationships/hyperlink" Target="https://iucrc.nsf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reenceps.com/industry" TargetMode="External"/><Relationship Id="rId4" Type="http://schemas.openxmlformats.org/officeDocument/2006/relationships/hyperlink" Target="https://iucrc.nsf.gov/universities/solicitation/iucrc-interagency-agreement-reque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B50948-543C-46DF-A7EB-6D6D324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4" y="433808"/>
            <a:ext cx="3429709" cy="1714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A94D76-1E5A-451B-8944-B39C172D4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2" y="564406"/>
            <a:ext cx="1517884" cy="1626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C84505-A632-44D4-A68C-A054E5143C76}"/>
              </a:ext>
            </a:extLst>
          </p:cNvPr>
          <p:cNvSpPr txBox="1"/>
          <p:nvPr/>
        </p:nvSpPr>
        <p:spPr>
          <a:xfrm>
            <a:off x="3671097" y="567961"/>
            <a:ext cx="6489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VISION, CAPABILITIES &amp; UNIQUENESS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CB1B33-7F3C-4151-9CBF-B3ADDCDDCB8D}"/>
              </a:ext>
            </a:extLst>
          </p:cNvPr>
          <p:cNvGrpSpPr/>
          <p:nvPr/>
        </p:nvGrpSpPr>
        <p:grpSpPr>
          <a:xfrm>
            <a:off x="165100" y="2366908"/>
            <a:ext cx="12108505" cy="4275529"/>
            <a:chOff x="165100" y="2366908"/>
            <a:chExt cx="12108505" cy="42755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AA9E31-9BD5-4172-BFA8-9E645CAE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100" y="2366908"/>
              <a:ext cx="11861800" cy="4275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858884-6998-4D8F-A8D2-4C03DA96E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707" y="5902222"/>
              <a:ext cx="892013" cy="7402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6DDF9-719F-48F1-AE7A-A78FE4B93676}"/>
                </a:ext>
              </a:extLst>
            </p:cNvPr>
            <p:cNvSpPr txBox="1"/>
            <p:nvPr/>
          </p:nvSpPr>
          <p:spPr>
            <a:xfrm>
              <a:off x="8564513" y="5425168"/>
              <a:ext cx="370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www.GreenCEPS.com</a:t>
              </a:r>
            </a:p>
            <a:p>
              <a:endParaRPr lang="en-US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04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DF31BE-26BF-4B83-969C-A9F7C60315C5}"/>
              </a:ext>
            </a:extLst>
          </p:cNvPr>
          <p:cNvSpPr txBox="1"/>
          <p:nvPr/>
        </p:nvSpPr>
        <p:spPr>
          <a:xfrm>
            <a:off x="456173" y="1468297"/>
            <a:ext cx="8570295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169863" indent="-169863"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Deadline for submission of Phase I NSF IUCRC CEPS proposal is September 8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r>
              <a:rPr lang="en-US" dirty="0"/>
              <a:t>We are looking for your participation in CEPS </a:t>
            </a:r>
          </a:p>
          <a:p>
            <a:r>
              <a:rPr lang="en-US" dirty="0"/>
              <a:t>We need your signature on a non-binding letter of support </a:t>
            </a:r>
            <a:r>
              <a:rPr lang="en-US"/>
              <a:t>(includes </a:t>
            </a:r>
            <a:r>
              <a:rPr lang="en-US" dirty="0"/>
              <a:t>the language required </a:t>
            </a:r>
            <a:r>
              <a:rPr lang="en-US"/>
              <a:t>by NSF)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666E0D-CCF0-46CB-B9D9-5D985B187E61}"/>
              </a:ext>
            </a:extLst>
          </p:cNvPr>
          <p:cNvGrpSpPr/>
          <p:nvPr/>
        </p:nvGrpSpPr>
        <p:grpSpPr>
          <a:xfrm>
            <a:off x="11726" y="-29184"/>
            <a:ext cx="12180274" cy="1379856"/>
            <a:chOff x="11726" y="-29184"/>
            <a:chExt cx="12180274" cy="13798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94AB9E-64D5-4AC7-95A2-0B37D66B8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6" y="-29184"/>
              <a:ext cx="12180274" cy="12882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9553C-921B-4421-A927-B007E60510DE}"/>
                </a:ext>
              </a:extLst>
            </p:cNvPr>
            <p:cNvSpPr txBox="1"/>
            <p:nvPr/>
          </p:nvSpPr>
          <p:spPr>
            <a:xfrm>
              <a:off x="117664" y="0"/>
              <a:ext cx="9592053" cy="135067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 b="1" cap="all">
                  <a:solidFill>
                    <a:schemeClr val="bg1"/>
                  </a:solidFill>
                  <a:latin typeface="Bahnschrift Condensed" panose="020B0502040204020203" pitchFamily="34" charset="0"/>
                  <a:ea typeface="+mj-ea"/>
                  <a:cs typeface="Arial" panose="020B0604020202020204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r>
                <a:rPr lang="en-US" sz="4000" dirty="0">
                  <a:latin typeface="Arial" panose="020B0604020202020204" pitchFamily="34" charset="0"/>
                </a:rPr>
                <a:t>OUR Ask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4809A0-8ED6-4434-A770-7DC1F68E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3779" y="-29184"/>
              <a:ext cx="2576495" cy="1288248"/>
            </a:xfrm>
            <a:prstGeom prst="rect">
              <a:avLst/>
            </a:prstGeom>
          </p:spPr>
        </p:pic>
      </p:grpSp>
      <p:pic>
        <p:nvPicPr>
          <p:cNvPr id="14" name="Picture 1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F851FE83-571C-4BC1-BE59-870EC72EB8FE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6" y="4280402"/>
            <a:ext cx="6095999" cy="2038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28141D-1C62-4DF7-8FFF-F638BA3C3301}"/>
              </a:ext>
            </a:extLst>
          </p:cNvPr>
          <p:cNvSpPr/>
          <p:nvPr/>
        </p:nvSpPr>
        <p:spPr>
          <a:xfrm>
            <a:off x="6853112" y="4788436"/>
            <a:ext cx="454707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Participants of the NSF IUCR CEPS Planning grant meeting at SDSMT campus, Rapid City, SD  (September 12-13, 2019). </a:t>
            </a:r>
            <a:r>
              <a:rPr lang="en-US" sz="14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https://www.greenceps.com/ceps-planning-grant-meeting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0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3D4092-DD5F-4108-B3B1-9D545AABC80A}"/>
              </a:ext>
            </a:extLst>
          </p:cNvPr>
          <p:cNvSpPr txBox="1"/>
          <p:nvPr/>
        </p:nvSpPr>
        <p:spPr>
          <a:xfrm>
            <a:off x="7795509" y="2407297"/>
            <a:ext cx="4396491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169863" indent="-169863">
              <a:buClr>
                <a:srgbClr val="FF0000"/>
              </a:buClr>
              <a:buFont typeface="Arial" panose="020B0604020202020204" pitchFamily="34" charset="0"/>
              <a:buChar char="•"/>
              <a:defRPr sz="36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</a:rPr>
              <a:t>Major Market Segments</a:t>
            </a:r>
          </a:p>
          <a:p>
            <a:pPr marL="457200" indent="-457200"/>
            <a:r>
              <a:rPr lang="en-US" sz="2800" dirty="0">
                <a:latin typeface="Arial" panose="020B0604020202020204" pitchFamily="34" charset="0"/>
              </a:rPr>
              <a:t>Portable</a:t>
            </a:r>
          </a:p>
          <a:p>
            <a:pPr marL="457200" indent="-457200"/>
            <a:r>
              <a:rPr lang="en-US" sz="2800" dirty="0">
                <a:latin typeface="Arial" panose="020B0604020202020204" pitchFamily="34" charset="0"/>
              </a:rPr>
              <a:t>Transportation</a:t>
            </a:r>
          </a:p>
          <a:p>
            <a:pPr marL="457200" indent="-457200"/>
            <a:r>
              <a:rPr lang="en-US" sz="2800" dirty="0">
                <a:latin typeface="Arial" panose="020B0604020202020204" pitchFamily="34" charset="0"/>
              </a:rPr>
              <a:t>Residential</a:t>
            </a:r>
          </a:p>
          <a:p>
            <a:pPr marL="457200" indent="-457200"/>
            <a:r>
              <a:rPr lang="en-US" sz="2800" dirty="0">
                <a:latin typeface="Arial" panose="020B0604020202020204" pitchFamily="34" charset="0"/>
              </a:rPr>
              <a:t>Electric power grids</a:t>
            </a:r>
          </a:p>
          <a:p>
            <a:pPr marL="457200" indent="-457200"/>
            <a:r>
              <a:rPr lang="en-US" sz="2800" dirty="0">
                <a:latin typeface="Arial" panose="020B0604020202020204" pitchFamily="34" charset="0"/>
              </a:rPr>
              <a:t>Aerospace</a:t>
            </a:r>
          </a:p>
          <a:p>
            <a:pPr marL="457200" indent="-457200"/>
            <a:r>
              <a:rPr lang="en-US" sz="2800" dirty="0">
                <a:latin typeface="Arial" panose="020B0604020202020204" pitchFamily="34" charset="0"/>
              </a:rPr>
              <a:t>Military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38" y="1449493"/>
            <a:ext cx="7092045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169863" indent="-169863">
              <a:buClr>
                <a:srgbClr val="FF0000"/>
              </a:buClr>
              <a:buFont typeface="Arial" panose="020B0604020202020204" pitchFamily="34" charset="0"/>
              <a:buChar char="•"/>
              <a:defRPr sz="36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274320" indent="-274320"/>
            <a:r>
              <a:rPr lang="en-US" sz="2800" dirty="0">
                <a:latin typeface="Arial" panose="020B0604020202020204" pitchFamily="34" charset="0"/>
              </a:rPr>
              <a:t>Solid-state technology is critical</a:t>
            </a:r>
          </a:p>
          <a:p>
            <a:pPr marL="274320" indent="-274320"/>
            <a:r>
              <a:rPr lang="en-US" sz="2800" dirty="0">
                <a:latin typeface="Arial" panose="020B0604020202020204" pitchFamily="34" charset="0"/>
              </a:rPr>
              <a:t>Many industry players are involved </a:t>
            </a:r>
          </a:p>
          <a:p>
            <a:pPr marL="274320" indent="-274320"/>
            <a:r>
              <a:rPr lang="en-US" sz="2800" dirty="0">
                <a:latin typeface="Arial" panose="020B0604020202020204" pitchFamily="34" charset="0"/>
              </a:rPr>
              <a:t>Global interest to CEPS is growing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09B19-16C5-4977-96F1-44A2F316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4897" y="6071442"/>
            <a:ext cx="2743200" cy="365125"/>
          </a:xfrm>
        </p:spPr>
        <p:txBody>
          <a:bodyPr/>
          <a:lstStyle/>
          <a:p>
            <a:fld id="{0D4F6F94-6B2C-4151-83B2-3371D5C35C2B}" type="slidenum">
              <a:rPr lang="en-US" sz="2800" smtClean="0"/>
              <a:t>2</a:t>
            </a:fld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372C00-2901-45C7-9B6C-16C7BDA1A118}"/>
              </a:ext>
            </a:extLst>
          </p:cNvPr>
          <p:cNvGrpSpPr/>
          <p:nvPr/>
        </p:nvGrpSpPr>
        <p:grpSpPr>
          <a:xfrm>
            <a:off x="11726" y="-29184"/>
            <a:ext cx="12180274" cy="1379856"/>
            <a:chOff x="11726" y="-29184"/>
            <a:chExt cx="12180274" cy="13798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95ED9E-629A-4EC0-A448-F7ADE87B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6" y="-29184"/>
              <a:ext cx="12180274" cy="12882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C206BD-A336-4BBE-9EDA-15228E4ACB2C}"/>
                </a:ext>
              </a:extLst>
            </p:cNvPr>
            <p:cNvSpPr txBox="1"/>
            <p:nvPr/>
          </p:nvSpPr>
          <p:spPr>
            <a:xfrm>
              <a:off x="117664" y="0"/>
              <a:ext cx="9592053" cy="135067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 b="1" cap="all">
                  <a:solidFill>
                    <a:schemeClr val="bg1"/>
                  </a:solidFill>
                  <a:latin typeface="Bahnschrift Condensed" panose="020B0502040204020203" pitchFamily="34" charset="0"/>
                  <a:ea typeface="+mj-ea"/>
                  <a:cs typeface="Arial" panose="020B0604020202020204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l"/>
              <a:r>
                <a:rPr lang="en-US" sz="3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CEPS vision of the next-generation solid-state energy storage technology</a:t>
              </a:r>
              <a:endParaRPr lang="en-US" sz="3000" dirty="0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89D303-FA02-4841-8B7D-B73D9272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3779" y="-29184"/>
              <a:ext cx="2576495" cy="128824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B20CB-3F32-4AA9-B8B8-88419C7017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2990" y="3037386"/>
            <a:ext cx="5671420" cy="33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DC5E1-EE18-4491-ABDF-1190FE6B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A410-853A-4E63-A251-EDA04A08C352}" type="datetime9">
              <a:rPr lang="en-US" smtClean="0"/>
              <a:t>8/4/2020 6:53:58 PM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34F38-1838-4F75-8C3C-73270812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6F94-6B2C-4151-83B2-3371D5C35C2B}" type="slidenum">
              <a:rPr lang="en-US" smtClean="0"/>
              <a:pPr/>
              <a:t>3</a:t>
            </a:fld>
            <a:r>
              <a:rPr lang="en-US"/>
              <a:t>/9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809F7-04ED-4EC0-8295-9DC74C92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275"/>
            <a:ext cx="7037005" cy="3700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F2CDD-4439-4F6A-AC1C-7707ED93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" y="-29184"/>
            <a:ext cx="12180274" cy="1288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E9BA13-076F-4CE7-B247-A201E660EBD5}"/>
              </a:ext>
            </a:extLst>
          </p:cNvPr>
          <p:cNvSpPr txBox="1"/>
          <p:nvPr/>
        </p:nvSpPr>
        <p:spPr>
          <a:xfrm>
            <a:off x="149088" y="313910"/>
            <a:ext cx="11397150" cy="6020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 cap="all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latin typeface="Arial" panose="020B0604020202020204" pitchFamily="34" charset="0"/>
              </a:rPr>
              <a:t>HUGE and FAST-GROWING Battery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E462E-9A74-4ED2-8E9D-28180CAEA75A}"/>
              </a:ext>
            </a:extLst>
          </p:cNvPr>
          <p:cNvSpPr txBox="1"/>
          <p:nvPr/>
        </p:nvSpPr>
        <p:spPr>
          <a:xfrm>
            <a:off x="7214202" y="2220911"/>
            <a:ext cx="4781486" cy="353943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Clr>
                <a:srgbClr val="FF0000"/>
              </a:buClr>
              <a:buFont typeface="Arial" panose="020B0604020202020204" pitchFamily="34" charset="0"/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Conventional batteries with liquid electrolytes  reached the limit of their technological capabilities</a:t>
            </a:r>
          </a:p>
          <a:p>
            <a:endParaRPr lang="en-US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New strategy is focused on solid-state battery technology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7E041-3976-469D-9AE3-1F408BB9ACE0}"/>
              </a:ext>
            </a:extLst>
          </p:cNvPr>
          <p:cNvSpPr/>
          <p:nvPr/>
        </p:nvSpPr>
        <p:spPr>
          <a:xfrm>
            <a:off x="3048000" y="5760341"/>
            <a:ext cx="609600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energy storage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9228505" y="616083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E1E2797-8329-4F7E-A904-5A10F6ED3E6D}" type="slidenum">
              <a:rPr lang="en-US" sz="2800" b="1"/>
              <a:pPr/>
              <a:t>4</a:t>
            </a:fld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06781" y="1262977"/>
            <a:ext cx="3219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charging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lifetime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and light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efficient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Eco-friendly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lithium as anode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for many applications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9C8295-A412-4979-888D-93F6A1006017}"/>
              </a:ext>
            </a:extLst>
          </p:cNvPr>
          <p:cNvGrpSpPr/>
          <p:nvPr/>
        </p:nvGrpSpPr>
        <p:grpSpPr>
          <a:xfrm>
            <a:off x="-245622" y="-29184"/>
            <a:ext cx="12683244" cy="967096"/>
            <a:chOff x="-245622" y="-29184"/>
            <a:chExt cx="12683244" cy="9670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5693CF-E368-4170-920C-F8E75ABE3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6" y="-29184"/>
              <a:ext cx="12180274" cy="9670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245622" y="175574"/>
              <a:ext cx="12683244" cy="60205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 b="1" cap="all">
                  <a:solidFill>
                    <a:schemeClr val="bg1"/>
                  </a:solidFill>
                  <a:latin typeface="Bahnschrift Condensed" panose="020B0502040204020203" pitchFamily="34" charset="0"/>
                  <a:ea typeface="+mj-ea"/>
                  <a:cs typeface="Arial" panose="020B0604020202020204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CONVENTIONAL BATTERY vs. Solid-State BATTERY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7362AB2-ADEB-4405-AEAD-80C43D40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3" y="4672288"/>
            <a:ext cx="2669753" cy="2096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853423-D387-443C-9A2C-BA9D38603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4" y="1079416"/>
            <a:ext cx="2744305" cy="32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2C9A38-CA47-42DF-85DE-893F970C8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006" y="1074501"/>
            <a:ext cx="2665341" cy="31635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D08F33-0DAC-42EB-994C-950047FABFDB}"/>
              </a:ext>
            </a:extLst>
          </p:cNvPr>
          <p:cNvSpPr txBox="1"/>
          <p:nvPr/>
        </p:nvSpPr>
        <p:spPr>
          <a:xfrm>
            <a:off x="5141424" y="4280417"/>
            <a:ext cx="286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AD0"/>
                </a:solidFill>
              </a:rPr>
              <a:t>Solid Electrolyte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CA89D-A5C9-4E1A-AB78-92474A2E70C1}"/>
              </a:ext>
            </a:extLst>
          </p:cNvPr>
          <p:cNvSpPr txBox="1"/>
          <p:nvPr/>
        </p:nvSpPr>
        <p:spPr>
          <a:xfrm>
            <a:off x="615776" y="4279816"/>
            <a:ext cx="286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60000"/>
                </a:solidFill>
              </a:rPr>
              <a:t>Liquid Electrolyte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8480EC-84C2-4416-A8C9-E705F9967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214" y="5018845"/>
            <a:ext cx="2872927" cy="14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energy storage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9228505" y="616083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E1E2797-8329-4F7E-A904-5A10F6ED3E6D}" type="slidenum">
              <a:rPr lang="en-US" sz="2800" b="1"/>
              <a:pPr/>
              <a:t>5</a:t>
            </a:fld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18450" y="1574960"/>
            <a:ext cx="85532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solid-state electrolyte (low lithium-ion transport, often high cost, processability)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cathode (complex architecture)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major cathode components should be balanced</a:t>
            </a:r>
          </a:p>
          <a:p>
            <a:pPr marL="1316037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conductor (solid-state electrolyte)</a:t>
            </a:r>
          </a:p>
          <a:p>
            <a:pPr marL="1316037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conductor (e.g. graphite)</a:t>
            </a:r>
          </a:p>
          <a:p>
            <a:pPr marL="1316037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 (active cathode material for lithium ion storage)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at the interfaces can be optimized only through a combination of modelling and in-situ/operando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challenges (conditions, thickness, etc.)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9C8295-A412-4979-888D-93F6A1006017}"/>
              </a:ext>
            </a:extLst>
          </p:cNvPr>
          <p:cNvGrpSpPr/>
          <p:nvPr/>
        </p:nvGrpSpPr>
        <p:grpSpPr>
          <a:xfrm>
            <a:off x="-245622" y="0"/>
            <a:ext cx="12683244" cy="967096"/>
            <a:chOff x="-245622" y="-29184"/>
            <a:chExt cx="12683244" cy="9670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5693CF-E368-4170-920C-F8E75ABE3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6" y="-29184"/>
              <a:ext cx="12180274" cy="9670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245622" y="175574"/>
              <a:ext cx="12683244" cy="60205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 b="1" cap="all">
                  <a:solidFill>
                    <a:schemeClr val="bg1"/>
                  </a:solidFill>
                  <a:latin typeface="Bahnschrift Condensed" panose="020B0502040204020203" pitchFamily="34" charset="0"/>
                  <a:ea typeface="+mj-ea"/>
                  <a:cs typeface="Arial" panose="020B0604020202020204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CHALLENGES of Solid-State BATTERY R&amp;D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D2C9A38-CA47-42DF-85DE-893F970C8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7" y="2431695"/>
            <a:ext cx="2665341" cy="31635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D08F33-0DAC-42EB-994C-950047FABFDB}"/>
              </a:ext>
            </a:extLst>
          </p:cNvPr>
          <p:cNvSpPr txBox="1"/>
          <p:nvPr/>
        </p:nvSpPr>
        <p:spPr>
          <a:xfrm>
            <a:off x="220295" y="5637611"/>
            <a:ext cx="286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AD0"/>
                </a:solidFill>
              </a:rPr>
              <a:t>Solid Electrolyte</a:t>
            </a:r>
          </a:p>
        </p:txBody>
      </p:sp>
    </p:spTree>
    <p:extLst>
      <p:ext uri="{BB962C8B-B14F-4D97-AF65-F5344CB8AC3E}">
        <p14:creationId xmlns:p14="http://schemas.microsoft.com/office/powerpoint/2010/main" val="42554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09B19-16C5-4977-96F1-44A2F316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4897" y="6071442"/>
            <a:ext cx="2743200" cy="365125"/>
          </a:xfrm>
        </p:spPr>
        <p:txBody>
          <a:bodyPr/>
          <a:lstStyle/>
          <a:p>
            <a:fld id="{0D4F6F94-6B2C-4151-83B2-3371D5C35C2B}" type="slidenum">
              <a:rPr lang="en-US" sz="2800" smtClean="0"/>
              <a:t>6</a:t>
            </a:fld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372C00-2901-45C7-9B6C-16C7BDA1A118}"/>
              </a:ext>
            </a:extLst>
          </p:cNvPr>
          <p:cNvGrpSpPr/>
          <p:nvPr/>
        </p:nvGrpSpPr>
        <p:grpSpPr>
          <a:xfrm>
            <a:off x="11726" y="-29184"/>
            <a:ext cx="12180274" cy="1379856"/>
            <a:chOff x="11726" y="-29184"/>
            <a:chExt cx="12180274" cy="13798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95ED9E-629A-4EC0-A448-F7ADE87B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6" y="-29184"/>
              <a:ext cx="12180274" cy="12882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C206BD-A336-4BBE-9EDA-15228E4ACB2C}"/>
                </a:ext>
              </a:extLst>
            </p:cNvPr>
            <p:cNvSpPr txBox="1"/>
            <p:nvPr/>
          </p:nvSpPr>
          <p:spPr>
            <a:xfrm>
              <a:off x="117664" y="0"/>
              <a:ext cx="9592053" cy="135067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 b="1" cap="all">
                  <a:solidFill>
                    <a:schemeClr val="bg1"/>
                  </a:solidFill>
                  <a:latin typeface="Bahnschrift Condensed" panose="020B0502040204020203" pitchFamily="34" charset="0"/>
                  <a:ea typeface="+mj-ea"/>
                  <a:cs typeface="Arial" panose="020B0604020202020204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l"/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CEPS concept and strategy towards the GREAT CHALLENGE of SOLID-STATE energy storage 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89D303-FA02-4841-8B7D-B73D9272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3779" y="-29184"/>
              <a:ext cx="2576495" cy="128824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BC3E4B9-0227-4266-A49B-0749A7BD3B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" y="1633413"/>
            <a:ext cx="9355301" cy="46205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FECAC2-0392-405B-A88E-D51182AFEAAD}"/>
              </a:ext>
            </a:extLst>
          </p:cNvPr>
          <p:cNvSpPr txBox="1"/>
          <p:nvPr/>
        </p:nvSpPr>
        <p:spPr>
          <a:xfrm>
            <a:off x="9367027" y="1633413"/>
            <a:ext cx="29090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FF00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Two interdigitated platforms: Materials (green) and Materials Manufacturing (yellow)</a:t>
            </a:r>
          </a:p>
          <a:p>
            <a:r>
              <a:rPr lang="en-US" dirty="0"/>
              <a:t>Synergistically combined with prediction modelling and in-situ operando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3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654" y="6057504"/>
            <a:ext cx="2743200" cy="365125"/>
          </a:xfrm>
        </p:spPr>
        <p:txBody>
          <a:bodyPr/>
          <a:lstStyle/>
          <a:p>
            <a:fld id="{7E1E2797-8329-4F7E-A904-5A10F6ED3E6D}" type="slidenum">
              <a:rPr lang="en-US" sz="3200" smtClean="0"/>
              <a:t>7</a:t>
            </a:fld>
            <a:endParaRPr lang="en-US" sz="3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C806418-F193-4E43-970F-391FB58CD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" y="-29184"/>
            <a:ext cx="12180274" cy="1288248"/>
          </a:xfrm>
          <a:prstGeom prst="rect">
            <a:avLst/>
          </a:prstGeom>
        </p:spPr>
      </p:pic>
      <p:sp>
        <p:nvSpPr>
          <p:cNvPr id="56" name="Title 9">
            <a:extLst>
              <a:ext uri="{FF2B5EF4-FFF2-40B4-BE49-F238E27FC236}">
                <a16:creationId xmlns:a16="http://schemas.microsoft.com/office/drawing/2014/main" id="{A1E82D08-59EA-4892-A6EC-B55BE33122DD}"/>
              </a:ext>
            </a:extLst>
          </p:cNvPr>
          <p:cNvSpPr txBox="1">
            <a:spLocks/>
          </p:cNvSpPr>
          <p:nvPr/>
        </p:nvSpPr>
        <p:spPr>
          <a:xfrm>
            <a:off x="-841352" y="302460"/>
            <a:ext cx="12253077" cy="751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 cap="all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>
                <a:latin typeface="Arial" panose="020B0604020202020204" pitchFamily="34" charset="0"/>
              </a:rPr>
              <a:t>The NSF IUCRC CEPS MODEL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8E9A2B-AFD3-4050-99E8-677A5C2D1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742" y="83302"/>
            <a:ext cx="2060386" cy="1030193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57" name="Straight Connector 56"/>
          <p:cNvCxnSpPr>
            <a:cxnSpLocks/>
            <a:stCxn id="6" idx="7"/>
          </p:cNvCxnSpPr>
          <p:nvPr/>
        </p:nvCxnSpPr>
        <p:spPr>
          <a:xfrm flipV="1">
            <a:off x="1963096" y="3457380"/>
            <a:ext cx="778296" cy="40250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D8E8A82-DED4-4E12-8F41-F75D0908F7C3}"/>
              </a:ext>
            </a:extLst>
          </p:cNvPr>
          <p:cNvCxnSpPr>
            <a:cxnSpLocks/>
          </p:cNvCxnSpPr>
          <p:nvPr/>
        </p:nvCxnSpPr>
        <p:spPr>
          <a:xfrm>
            <a:off x="2024785" y="4939478"/>
            <a:ext cx="716607" cy="40055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2DA85AE-8D26-44CB-801B-7885839DEA67}"/>
              </a:ext>
            </a:extLst>
          </p:cNvPr>
          <p:cNvSpPr/>
          <p:nvPr/>
        </p:nvSpPr>
        <p:spPr>
          <a:xfrm>
            <a:off x="9237556" y="2979879"/>
            <a:ext cx="2768399" cy="2583483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7000"/>
                      </a14:imgEffect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CBBD1BC-EE64-435F-B94D-E3AF1E078268}"/>
              </a:ext>
            </a:extLst>
          </p:cNvPr>
          <p:cNvCxnSpPr>
            <a:cxnSpLocks/>
          </p:cNvCxnSpPr>
          <p:nvPr/>
        </p:nvCxnSpPr>
        <p:spPr>
          <a:xfrm>
            <a:off x="8611767" y="4409103"/>
            <a:ext cx="625789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AFABD72-731B-47F0-BA58-E1FE428D4399}"/>
              </a:ext>
            </a:extLst>
          </p:cNvPr>
          <p:cNvCxnSpPr>
            <a:cxnSpLocks/>
          </p:cNvCxnSpPr>
          <p:nvPr/>
        </p:nvCxnSpPr>
        <p:spPr>
          <a:xfrm>
            <a:off x="2275839" y="4409103"/>
            <a:ext cx="3611863" cy="2093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4CA823F-EBC5-400F-8AF8-A00841F23ED6}"/>
              </a:ext>
            </a:extLst>
          </p:cNvPr>
          <p:cNvCxnSpPr>
            <a:cxnSpLocks/>
          </p:cNvCxnSpPr>
          <p:nvPr/>
        </p:nvCxnSpPr>
        <p:spPr>
          <a:xfrm flipV="1">
            <a:off x="5935085" y="3239343"/>
            <a:ext cx="1096974" cy="20269"/>
          </a:xfrm>
          <a:prstGeom prst="line">
            <a:avLst/>
          </a:prstGeom>
          <a:ln w="12700">
            <a:solidFill>
              <a:srgbClr val="00206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40299" y="3631627"/>
            <a:ext cx="2135540" cy="1558635"/>
          </a:xfrm>
          <a:prstGeom prst="ellipse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39000"/>
                      </a14:imgEffect>
                      <a14:imgEffect>
                        <a14:brightnessContrast bright="48000" contras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591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725" y="1337644"/>
            <a:ext cx="520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UNIVERSITIES 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 STATUS)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74323" y="1275152"/>
            <a:ext cx="6439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rgbClr val="0000FF"/>
                </a:solidFill>
                <a:latin typeface="Bahnschrift Condensed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 CEPS MEMBERS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INDUSTRY, NATIONAL LABS, &amp; the GOVERNMENT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06948-96C2-46CD-B64C-7E77484BCB36}"/>
              </a:ext>
            </a:extLst>
          </p:cNvPr>
          <p:cNvSpPr txBox="1"/>
          <p:nvPr/>
        </p:nvSpPr>
        <p:spPr>
          <a:xfrm>
            <a:off x="215806" y="5520356"/>
            <a:ext cx="195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SDSMT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6E7D1B-64D0-4BF2-98F1-E069D55E10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6" y="83879"/>
            <a:ext cx="991313" cy="106212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A2EDBE3-4EC3-46B5-8459-38AC0F13F79A}"/>
              </a:ext>
            </a:extLst>
          </p:cNvPr>
          <p:cNvSpPr/>
          <p:nvPr/>
        </p:nvSpPr>
        <p:spPr>
          <a:xfrm>
            <a:off x="2691919" y="2431887"/>
            <a:ext cx="2030848" cy="1401058"/>
          </a:xfrm>
          <a:prstGeom prst="ellipse">
            <a:avLst/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2236B5-A99F-47C4-94EA-F566E750D175}"/>
              </a:ext>
            </a:extLst>
          </p:cNvPr>
          <p:cNvSpPr/>
          <p:nvPr/>
        </p:nvSpPr>
        <p:spPr>
          <a:xfrm>
            <a:off x="2633198" y="4924517"/>
            <a:ext cx="2198347" cy="150690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2EB8052-4ED3-4CDD-AD8D-79191960E55E}"/>
              </a:ext>
            </a:extLst>
          </p:cNvPr>
          <p:cNvSpPr/>
          <p:nvPr/>
        </p:nvSpPr>
        <p:spPr>
          <a:xfrm>
            <a:off x="5935085" y="2971726"/>
            <a:ext cx="2629299" cy="2611087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3B71E5-91D3-4E8D-91BD-F18AB6997559}"/>
              </a:ext>
            </a:extLst>
          </p:cNvPr>
          <p:cNvCxnSpPr>
            <a:cxnSpLocks/>
          </p:cNvCxnSpPr>
          <p:nvPr/>
        </p:nvCxnSpPr>
        <p:spPr>
          <a:xfrm flipV="1">
            <a:off x="4896722" y="5436717"/>
            <a:ext cx="1147141" cy="3067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385FF9-76DA-4C5D-AD52-17136AFDFD81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4722767" y="3132416"/>
            <a:ext cx="1212318" cy="15343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DE22B-A043-43F6-B73D-DDA19FF3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" y="-29184"/>
            <a:ext cx="12180274" cy="1288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84937-8F89-4048-A242-86B93580BEE4}"/>
              </a:ext>
            </a:extLst>
          </p:cNvPr>
          <p:cNvSpPr txBox="1"/>
          <p:nvPr/>
        </p:nvSpPr>
        <p:spPr>
          <a:xfrm>
            <a:off x="192013" y="376809"/>
            <a:ext cx="8876295" cy="6020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 cap="all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</a:rPr>
              <a:t>What distinguishes US from other CENTERS?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9B5E2-2603-4B43-9E0D-20681C84137E}"/>
              </a:ext>
            </a:extLst>
          </p:cNvPr>
          <p:cNvSpPr/>
          <p:nvPr/>
        </p:nvSpPr>
        <p:spPr>
          <a:xfrm>
            <a:off x="192013" y="1636954"/>
            <a:ext cx="10393329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69863" indent="-1698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focus on solid-state battery technology </a:t>
            </a:r>
          </a:p>
          <a:p>
            <a:pPr marL="169863" indent="-1698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to all areas of energy storage </a:t>
            </a:r>
          </a:p>
          <a:p>
            <a:pPr marL="169863" indent="-1698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Unmatched value to Industry</a:t>
            </a:r>
          </a:p>
          <a:p>
            <a:pPr marL="169863" indent="-169863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06E4B89-F54E-44EB-ABA9-4E9A874E7DF1}"/>
              </a:ext>
            </a:extLst>
          </p:cNvPr>
          <p:cNvSpPr txBox="1">
            <a:spLocks/>
          </p:cNvSpPr>
          <p:nvPr/>
        </p:nvSpPr>
        <p:spPr>
          <a:xfrm>
            <a:off x="9012654" y="6057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1E2797-8329-4F7E-A904-5A10F6ED3E6D}" type="slidenum">
              <a:rPr lang="en-US" sz="3200" smtClean="0"/>
              <a:pPr/>
              <a:t>8</a:t>
            </a:fld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32DA46-0D07-4168-90D2-F4EFDFD3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848" y="7258"/>
            <a:ext cx="3102878" cy="1251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87BF6-CC8B-4E12-90BD-5FA526B30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" y="3699057"/>
            <a:ext cx="2594997" cy="2139492"/>
          </a:xfrm>
          <a:prstGeom prst="rect">
            <a:avLst/>
          </a:prstGeom>
          <a:ln>
            <a:solidFill>
              <a:srgbClr val="009AD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28718-7E62-48F7-A38E-21F80704B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992" y="3699057"/>
            <a:ext cx="4954613" cy="2139492"/>
          </a:xfrm>
          <a:prstGeom prst="rect">
            <a:avLst/>
          </a:prstGeom>
          <a:ln>
            <a:solidFill>
              <a:srgbClr val="009AD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AF08B-7A7B-45C0-82CE-6F189DA22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438" y="3699057"/>
            <a:ext cx="4113611" cy="2139492"/>
          </a:xfrm>
          <a:prstGeom prst="rect">
            <a:avLst/>
          </a:prstGeom>
          <a:ln>
            <a:solidFill>
              <a:srgbClr val="009AD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7DB3AC-DF80-44CA-95F3-FF3A8DD1E317}"/>
              </a:ext>
            </a:extLst>
          </p:cNvPr>
          <p:cNvSpPr txBox="1"/>
          <p:nvPr/>
        </p:nvSpPr>
        <p:spPr>
          <a:xfrm>
            <a:off x="10280717" y="4307138"/>
            <a:ext cx="129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 ROI</a:t>
            </a:r>
          </a:p>
        </p:txBody>
      </p:sp>
    </p:spTree>
    <p:extLst>
      <p:ext uri="{BB962C8B-B14F-4D97-AF65-F5344CB8AC3E}">
        <p14:creationId xmlns:p14="http://schemas.microsoft.com/office/powerpoint/2010/main" val="15513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664" y="1606578"/>
            <a:ext cx="12062610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169863" indent="-169863">
              <a:buClr>
                <a:srgbClr val="FF0000"/>
              </a:buClr>
              <a:buFont typeface="Arial" panose="020B0604020202020204" pitchFamily="34" charset="0"/>
              <a:buChar char="•"/>
              <a:defRPr sz="36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282575" indent="-282575"/>
            <a:r>
              <a:rPr lang="en-US" sz="2600" dirty="0">
                <a:latin typeface="Arial" panose="020B0604020202020204" pitchFamily="34" charset="0"/>
              </a:rPr>
              <a:t>Help small business companies to grow</a:t>
            </a:r>
          </a:p>
          <a:p>
            <a:pPr marL="1371600" indent="-457200"/>
            <a:r>
              <a:rPr lang="en-US" sz="2400" dirty="0">
                <a:latin typeface="Arial" panose="020B0604020202020204" pitchFamily="34" charset="0"/>
              </a:rPr>
              <a:t>Only 10% F&amp;A on your specific project </a:t>
            </a:r>
          </a:p>
          <a:p>
            <a:pPr marL="1371600" indent="-457200"/>
            <a:r>
              <a:rPr lang="en-US" sz="2400" dirty="0">
                <a:latin typeface="Arial" panose="020B0604020202020204" pitchFamily="34" charset="0"/>
              </a:rPr>
              <a:t>Opportunity to acquire additional funding under IUCRC umbrella authorized by NSF, such as </a:t>
            </a:r>
            <a:r>
              <a:rPr lang="en-US" sz="1200" dirty="0">
                <a:hlinkClick r:id="rId3"/>
              </a:rPr>
              <a:t>https://iucrc.nsf.gov/universities</a:t>
            </a:r>
            <a:r>
              <a:rPr lang="en-US" sz="1200">
                <a:hlinkClick r:id="rId3"/>
              </a:rPr>
              <a:t>/solicitation</a:t>
            </a:r>
            <a:r>
              <a:rPr lang="en-US" sz="1200"/>
              <a:t>     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and Interagency Transfer Agreements </a:t>
            </a:r>
            <a:r>
              <a:rPr lang="en-US" sz="1600" dirty="0">
                <a:hlinkClick r:id="rId4"/>
              </a:rPr>
              <a:t>https://iucrc.nsf.gov/universities/solicitation/iucrc-interagency-agreement-requests</a:t>
            </a:r>
            <a:r>
              <a:rPr lang="en-US" sz="1600" dirty="0"/>
              <a:t> </a:t>
            </a:r>
            <a:endParaRPr lang="en-US" sz="1600" dirty="0">
              <a:latin typeface="Arial" panose="020B0604020202020204" pitchFamily="34" charset="0"/>
            </a:endParaRPr>
          </a:p>
          <a:p>
            <a:pPr marL="1371600" indent="-457200"/>
            <a:r>
              <a:rPr lang="en-US" sz="2400" dirty="0">
                <a:latin typeface="Arial" panose="020B0604020202020204" pitchFamily="34" charset="0"/>
              </a:rPr>
              <a:t>Non-exclusive (free) or exclusive IP from all CEPS projects</a:t>
            </a:r>
          </a:p>
          <a:p>
            <a:pPr marL="1371600" indent="-457200"/>
            <a:r>
              <a:rPr lang="en-US" sz="2400" dirty="0">
                <a:latin typeface="Arial" panose="020B0604020202020204" pitchFamily="34" charset="0"/>
              </a:rPr>
              <a:t>Pre-competitive research with other companies: </a:t>
            </a:r>
            <a:r>
              <a:rPr lang="en-US" sz="1400" dirty="0">
                <a:hlinkClick r:id="rId5"/>
              </a:rPr>
              <a:t>https://www.greenceps.com/industry</a:t>
            </a:r>
            <a:endParaRPr lang="en-US" sz="1400" dirty="0"/>
          </a:p>
          <a:p>
            <a:pPr marL="1371600" indent="-457200"/>
            <a:endParaRPr lang="en-US" sz="2000" dirty="0">
              <a:latin typeface="Arial" panose="020B0604020202020204" pitchFamily="34" charset="0"/>
            </a:endParaRPr>
          </a:p>
          <a:p>
            <a:pPr marL="282575" indent="-282575"/>
            <a:r>
              <a:rPr lang="en-US" sz="2600" dirty="0">
                <a:latin typeface="Arial" panose="020B0604020202020204" pitchFamily="34" charset="0"/>
              </a:rPr>
              <a:t>Facilitate existing companies to expand their IP portfolio and production lines</a:t>
            </a:r>
          </a:p>
          <a:p>
            <a:pPr marL="282575" indent="-282575"/>
            <a:r>
              <a:rPr lang="en-US" sz="2600" dirty="0">
                <a:latin typeface="Arial" panose="020B0604020202020204" pitchFamily="34" charset="0"/>
              </a:rPr>
              <a:t>Develop federally sponsored national research centers  </a:t>
            </a:r>
          </a:p>
          <a:p>
            <a:pPr marL="282575" indent="-282575"/>
            <a:r>
              <a:rPr lang="en-US" sz="2600" dirty="0">
                <a:latin typeface="Arial" panose="020B0604020202020204" pitchFamily="34" charset="0"/>
              </a:rPr>
              <a:t>Develop energy storage workforce</a:t>
            </a:r>
          </a:p>
          <a:p>
            <a:pPr marL="274320" indent="-274320"/>
            <a:r>
              <a:rPr lang="en-US" sz="2600" dirty="0">
                <a:latin typeface="Arial" panose="020B0604020202020204" pitchFamily="34" charset="0"/>
              </a:rPr>
              <a:t>Create new technologies for improved competitiveness in energy storage</a:t>
            </a:r>
          </a:p>
          <a:p>
            <a:pPr marL="274320" indent="-274320"/>
            <a:endParaRPr lang="en-US" sz="26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09B19-16C5-4977-96F1-44A2F316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4897" y="6071442"/>
            <a:ext cx="2743200" cy="365125"/>
          </a:xfrm>
        </p:spPr>
        <p:txBody>
          <a:bodyPr/>
          <a:lstStyle/>
          <a:p>
            <a:fld id="{0D4F6F94-6B2C-4151-83B2-3371D5C35C2B}" type="slidenum">
              <a:rPr lang="en-US" sz="2800" smtClean="0"/>
              <a:t>9</a:t>
            </a:fld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372C00-2901-45C7-9B6C-16C7BDA1A118}"/>
              </a:ext>
            </a:extLst>
          </p:cNvPr>
          <p:cNvGrpSpPr/>
          <p:nvPr/>
        </p:nvGrpSpPr>
        <p:grpSpPr>
          <a:xfrm>
            <a:off x="11726" y="-29184"/>
            <a:ext cx="12180274" cy="1379856"/>
            <a:chOff x="11726" y="-29184"/>
            <a:chExt cx="12180274" cy="13798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95ED9E-629A-4EC0-A448-F7ADE87B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26" y="-29184"/>
              <a:ext cx="12180274" cy="12882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C206BD-A336-4BBE-9EDA-15228E4ACB2C}"/>
                </a:ext>
              </a:extLst>
            </p:cNvPr>
            <p:cNvSpPr txBox="1"/>
            <p:nvPr/>
          </p:nvSpPr>
          <p:spPr>
            <a:xfrm>
              <a:off x="117664" y="0"/>
              <a:ext cx="9592053" cy="135067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 b="1" cap="all">
                  <a:solidFill>
                    <a:schemeClr val="bg1"/>
                  </a:solidFill>
                  <a:latin typeface="Bahnschrift Condensed" panose="020B0502040204020203" pitchFamily="34" charset="0"/>
                  <a:ea typeface="+mj-ea"/>
                  <a:cs typeface="Arial" panose="020B0604020202020204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r>
                <a:rPr lang="en-US" sz="4000" dirty="0">
                  <a:latin typeface="Arial Narrow" panose="020B0606020202030204" pitchFamily="34" charset="0"/>
                </a:rPr>
                <a:t>CEPS Benefits</a:t>
              </a:r>
            </a:p>
            <a:p>
              <a:r>
                <a:rPr lang="en-US" sz="2400" cap="none" dirty="0">
                  <a:latin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https://iucrc.nsf.gov/</a:t>
              </a:r>
              <a:endParaRPr lang="en-US" sz="2400" cap="none" dirty="0"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89D303-FA02-4841-8B7D-B73D9272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3779" y="-29184"/>
              <a:ext cx="2576495" cy="1288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89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921</Words>
  <Application>Microsoft Office PowerPoint</Application>
  <PresentationFormat>Widescreen</PresentationFormat>
  <Paragraphs>131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Smirnova, Alevtina L.</dc:creator>
  <cp:lastModifiedBy>Smirnova, Alevtina L.</cp:lastModifiedBy>
  <cp:revision>25</cp:revision>
  <dcterms:created xsi:type="dcterms:W3CDTF">2020-07-24T16:51:00Z</dcterms:created>
  <dcterms:modified xsi:type="dcterms:W3CDTF">2020-08-05T00:54:11Z</dcterms:modified>
</cp:coreProperties>
</file>